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0"/>
  </p:notesMasterIdLst>
  <p:handoutMasterIdLst>
    <p:handoutMasterId r:id="rId21"/>
  </p:handoutMasterIdLst>
  <p:sldIdLst>
    <p:sldId id="256" r:id="rId2"/>
    <p:sldId id="478" r:id="rId3"/>
    <p:sldId id="483" r:id="rId4"/>
    <p:sldId id="497" r:id="rId5"/>
    <p:sldId id="485" r:id="rId6"/>
    <p:sldId id="482" r:id="rId7"/>
    <p:sldId id="486" r:id="rId8"/>
    <p:sldId id="481" r:id="rId9"/>
    <p:sldId id="480" r:id="rId10"/>
    <p:sldId id="484" r:id="rId11"/>
    <p:sldId id="490" r:id="rId12"/>
    <p:sldId id="489" r:id="rId13"/>
    <p:sldId id="488" r:id="rId14"/>
    <p:sldId id="491" r:id="rId15"/>
    <p:sldId id="493" r:id="rId16"/>
    <p:sldId id="494" r:id="rId17"/>
    <p:sldId id="496" r:id="rId18"/>
    <p:sldId id="49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3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4643"/>
  </p:normalViewPr>
  <p:slideViewPr>
    <p:cSldViewPr snapToGrid="0">
      <p:cViewPr varScale="1">
        <p:scale>
          <a:sx n="120" d="100"/>
          <a:sy n="120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404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B648EB-1555-45A5-85ED-EA40852EB3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3C821-0009-4FB8-967A-B90253FC37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24F50-7C49-408B-AD38-B02FAF928C88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E848A-058B-4F69-9BEF-0678666282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A3395-D457-407A-998C-6CF637AAAB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C42C4-6AB5-4F87-90D5-FCBDCDE9E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66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FFD91-E698-4184-BD21-CC37D5544F11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680CE-9577-4A7A-B4C9-66CA95D3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52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680CE-9577-4A7A-B4C9-66CA95D340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75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FD040CB0-5215-42E7-B335-D90FB5547931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EDE9-B0E9-49F0-90AC-5CC0D5B379F7}" type="datetime1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91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EDE9-B0E9-49F0-90AC-5CC0D5B379F7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7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EDE9-B0E9-49F0-90AC-5CC0D5B379F7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EDE9-B0E9-49F0-90AC-5CC0D5B379F7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59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EDE9-B0E9-49F0-90AC-5CC0D5B379F7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8EDE9-B0E9-49F0-90AC-5CC0D5B379F7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95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6BB5-8A0F-438B-B25C-F136C79699C3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DC24-0E4C-4D21-BB21-3541B997E975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91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49CA-93FB-49F3-8D03-4D0FA413A552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54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92FA6-AC85-4E19-B8B9-9880EDA1EA0A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1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0786-63A1-4657-BF9B-4FFD8DA6C2EE}" type="datetime1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94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CDDB-2B06-41E1-8953-BCCE52F64BAA}" type="datetime1">
              <a:rPr lang="en-US" smtClean="0"/>
              <a:t>11/7/20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04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E2E1-C728-4A02-B4C5-280395A3150F}" type="datetime1">
              <a:rPr lang="en-US" smtClean="0"/>
              <a:t>11/7/20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759D9-85B2-4B2F-AA9F-76198C94D5F3}" type="datetime1">
              <a:rPr lang="en-US" smtClean="0"/>
              <a:t>11/7/20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16C18-9728-428D-86BC-C00F849D3DF5}" type="datetime1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5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89AF-57EF-4F0C-8F6C-E56A8E39838B}" type="datetime1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31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D8EDE9-B0E9-49F0-90AC-5CC0D5B379F7}" type="datetime1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TSECC Datathon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7DE286-A947-4797-95A5-396D7FA83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8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F97-72B4-4D14-942A-57F3A8891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786" y="1964267"/>
            <a:ext cx="6468415" cy="242146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visualization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Presentation of findings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71374-C70F-4A3A-8070-643DB3263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Po-</a:t>
            </a:r>
            <a:r>
              <a:rPr lang="en-US" dirty="0" err="1"/>
              <a:t>Chih</a:t>
            </a:r>
            <a:r>
              <a:rPr lang="en-US" dirty="0"/>
              <a:t> </a:t>
            </a:r>
            <a:r>
              <a:rPr lang="en-US" dirty="0" err="1"/>
              <a:t>Kuo</a:t>
            </a:r>
            <a:endParaRPr lang="en-US" dirty="0"/>
          </a:p>
          <a:p>
            <a:r>
              <a:rPr lang="en-US" dirty="0"/>
              <a:t>Human-centered machine Intelligence Lab</a:t>
            </a:r>
          </a:p>
          <a:p>
            <a:r>
              <a:rPr lang="en-US" dirty="0"/>
              <a:t>Department of Computer Science</a:t>
            </a:r>
          </a:p>
          <a:p>
            <a:r>
              <a:rPr lang="en-US" dirty="0"/>
              <a:t>National Tsing Hua University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4F6E0-3363-41BB-881F-C4A120528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</p:spTree>
    <p:extLst>
      <p:ext uri="{BB962C8B-B14F-4D97-AF65-F5344CB8AC3E}">
        <p14:creationId xmlns:p14="http://schemas.microsoft.com/office/powerpoint/2010/main" val="95056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5FC6-DB50-408C-A122-F43FF358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074F1-80F6-43EC-8C02-53369D004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FFF8-4E81-48C0-8BA0-8B9A2A58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28599-497E-408C-B9D6-CFE38150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73662-9BA4-4668-B6C0-6D03F90F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68842"/>
            <a:ext cx="4114800" cy="3873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F13D9F-4B58-4A9B-835E-55964AC46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81" r="11402"/>
          <a:stretch/>
        </p:blipFill>
        <p:spPr>
          <a:xfrm>
            <a:off x="457199" y="2005778"/>
            <a:ext cx="4114801" cy="31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8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9DD2-6BA2-45FA-9664-59601082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Regression: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B785-8BB4-41C5-8098-D313436AF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9A897-AAB7-4BD3-B738-3952FC0B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E7E5A-A96A-4B15-943E-F671FD78E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4EC50-360E-4B8C-9D5A-9983845B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184" y="2062693"/>
            <a:ext cx="3533094" cy="3350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362CD4-81D4-4F51-B292-986236F1F052}"/>
              </a:ext>
            </a:extLst>
          </p:cNvPr>
          <p:cNvSpPr/>
          <p:nvPr/>
        </p:nvSpPr>
        <p:spPr>
          <a:xfrm>
            <a:off x="418562" y="5465938"/>
            <a:ext cx="8454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Zimmerman, Lindsay P., et al. "Early prediction of acute kidney injury following ICU admission using a multivariate panel of physiological measurements."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BMC medical informatics and decision making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19.1 (2019): 1-12.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493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F485-B48B-4469-B3A2-A025AD39A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B75A3-6573-483F-BD7F-013D18E5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CF8872-57AD-44ED-875A-24501F7D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2867A2-F610-41B0-9FE8-2383B0B6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4FB80-DB87-4344-A89F-92E8B00C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13" y="1770362"/>
            <a:ext cx="4092578" cy="4289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15780E-1A34-4E6E-B989-4BDBC31CD94D}"/>
              </a:ext>
            </a:extLst>
          </p:cNvPr>
          <p:cNvSpPr/>
          <p:nvPr/>
        </p:nvSpPr>
        <p:spPr>
          <a:xfrm>
            <a:off x="5666704" y="4881236"/>
            <a:ext cx="33935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Martínez, Gloria, et al. "Can photoplethysmography replace arterial blood pressure in the assessment of blood pressure?."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clinical medicine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7.10 (2018): 316.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261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F586-DC69-4CA9-91A4-8597B651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E8EC-CDC8-4D6F-9783-A0AF38A6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24B824-A7C2-4818-AC4E-F1DCB56B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TSECC </a:t>
            </a:r>
            <a:r>
              <a:rPr lang="en-US" dirty="0" err="1"/>
              <a:t>Datathon</a:t>
            </a:r>
            <a:r>
              <a:rPr lang="en-US" dirty="0"/>
              <a:t>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70B5D-4C14-4F94-B9AC-17F71252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818E5-BA6D-4FF6-A8E7-5A988719E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01"/>
          <a:stretch/>
        </p:blipFill>
        <p:spPr>
          <a:xfrm>
            <a:off x="3452355" y="1730539"/>
            <a:ext cx="5622595" cy="4655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A7CD58-8564-4BB2-BF56-1E58117E8E03}"/>
              </a:ext>
            </a:extLst>
          </p:cNvPr>
          <p:cNvSpPr/>
          <p:nvPr/>
        </p:nvSpPr>
        <p:spPr>
          <a:xfrm>
            <a:off x="367048" y="4802387"/>
            <a:ext cx="3870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Zhang,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Zhongheng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Kwok M. Ho, and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Yucai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Hong. "Machine learning for the prediction of volume responsiveness in patients with oliguric acute kidney injury in critical care."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Critical Care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23.1 (2019): 112.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3482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880AFC5-EBC8-40FC-BE6C-9261057F7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95" y="1608217"/>
            <a:ext cx="4408121" cy="428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aborn.pairplot — seaborn 0.11.0 documentation">
            <a:extLst>
              <a:ext uri="{FF2B5EF4-FFF2-40B4-BE49-F238E27FC236}">
                <a16:creationId xmlns:a16="http://schemas.microsoft.com/office/drawing/2014/main" id="{07DCE30E-7FA7-443B-89BB-86363006E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98" y="1810175"/>
            <a:ext cx="4393502" cy="388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10C34-7B2A-4E1F-827F-63730955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5F5EA-29DD-4ED7-A2B2-5560C547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F688D4-E8FF-4715-A57B-187E7B6F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/>
          <a:lstStyle/>
          <a:p>
            <a:r>
              <a:rPr lang="en-US" dirty="0"/>
              <a:t>Feature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2760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5F53-E740-4FE6-A5C8-A79CDBC5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F6B904-D216-4FF3-BDB7-F513840E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BE99E-760A-4E82-B08E-6943EFF9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15</a:t>
            </a:fld>
            <a:endParaRPr lang="en-US"/>
          </a:p>
        </p:txBody>
      </p:sp>
      <p:pic>
        <p:nvPicPr>
          <p:cNvPr id="9218" name="Picture 2" descr="Figure">
            <a:extLst>
              <a:ext uri="{FF2B5EF4-FFF2-40B4-BE49-F238E27FC236}">
                <a16:creationId xmlns:a16="http://schemas.microsoft.com/office/drawing/2014/main" id="{3AA56B7C-DB28-4734-B499-2B4630AE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48" y="2047719"/>
            <a:ext cx="2506427" cy="40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FB68D0-58B5-42A8-B3CE-8F679739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0" y="1858807"/>
            <a:ext cx="4648308" cy="4011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937B9D-1EE5-4A33-9402-EF35C8EF8AC1}"/>
              </a:ext>
            </a:extLst>
          </p:cNvPr>
          <p:cNvSpPr/>
          <p:nvPr/>
        </p:nvSpPr>
        <p:spPr>
          <a:xfrm>
            <a:off x="6350618" y="1906040"/>
            <a:ext cx="2312247" cy="2170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0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F35E-50D9-4E25-8FAF-62D6C18F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correlation &amp; SHAP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27760-D77D-4BC1-A748-1C1D0435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4C5CD-8BA6-4C68-9A0B-EE0ED4C7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21FEF-DEC7-4DC2-AE85-620C2B44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5" y="1790115"/>
            <a:ext cx="4192765" cy="3773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E8888F-FC37-4D81-8FBC-B8756E66E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72" y="2409354"/>
            <a:ext cx="4257749" cy="32400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57D852-65DC-4C6D-810B-BA7E5D9C3F2E}"/>
              </a:ext>
            </a:extLst>
          </p:cNvPr>
          <p:cNvSpPr/>
          <p:nvPr/>
        </p:nvSpPr>
        <p:spPr>
          <a:xfrm>
            <a:off x="2768957" y="60046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Chen,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Tingting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et al. "Prediction of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Extubation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Failure for Intensive Care Unit Patients Using Light Gradient Boosting Machine."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IEEE Access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7 (2019): 150960-150968.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40F250-D52F-447A-89D4-564D1DF36469}"/>
              </a:ext>
            </a:extLst>
          </p:cNvPr>
          <p:cNvSpPr/>
          <p:nvPr/>
        </p:nvSpPr>
        <p:spPr>
          <a:xfrm>
            <a:off x="4828783" y="1640716"/>
            <a:ext cx="405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SHAP (</a:t>
            </a:r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</a:rPr>
              <a:t>SHapley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 Additive </a:t>
            </a:r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</a:rPr>
              <a:t>exPlanations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) can explain the 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</a:rPr>
              <a:t>output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</a:rPr>
              <a:t> of any machine learning model.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1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F16735-B2A6-476D-B3CB-0705B1D5D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03077"/>
            <a:ext cx="1749165" cy="3069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665A6-B5F7-4E2E-AF73-AD1D181B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27160-1805-4A35-8A62-D383486F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9DF27-1E0C-4E83-A706-8C6E65DE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Image Name">
            <a:extLst>
              <a:ext uri="{FF2B5EF4-FFF2-40B4-BE49-F238E27FC236}">
                <a16:creationId xmlns:a16="http://schemas.microsoft.com/office/drawing/2014/main" id="{022BFC32-239D-41AD-8D8A-7D197CC66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65" y="-45652"/>
            <a:ext cx="7412590" cy="694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2BD14-1850-47B6-B98D-8771155C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49165" cy="3069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AFF8B-E012-4EA3-88F8-8AD476736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0119"/>
            <a:ext cx="1749165" cy="30693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D579F8-C633-44B6-9BAC-3EF6231D3B0B}"/>
              </a:ext>
            </a:extLst>
          </p:cNvPr>
          <p:cNvSpPr/>
          <p:nvPr/>
        </p:nvSpPr>
        <p:spPr>
          <a:xfrm>
            <a:off x="0" y="3570302"/>
            <a:ext cx="1606858" cy="3296576"/>
          </a:xfrm>
          <a:prstGeom prst="rect">
            <a:avLst/>
          </a:prstGeom>
          <a:solidFill>
            <a:srgbClr val="142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00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E99-F76E-4321-A003-16F49686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86144-B084-48B2-A08C-63B19953D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09E87-A031-45A9-8F11-33B6FF5B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1A29EA-B30C-44E8-80CD-803091A61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2069"/>
            <a:ext cx="7772400" cy="204819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Tableone</a:t>
            </a:r>
            <a:r>
              <a:rPr lang="en-US" dirty="0"/>
              <a:t> (https://</a:t>
            </a:r>
            <a:r>
              <a:rPr lang="en-US" dirty="0" err="1"/>
              <a:t>pypi.org</a:t>
            </a:r>
            <a:r>
              <a:rPr lang="en-US" dirty="0"/>
              <a:t>/project/</a:t>
            </a:r>
            <a:r>
              <a:rPr lang="en-US" dirty="0" err="1"/>
              <a:t>tableone</a:t>
            </a:r>
            <a:r>
              <a:rPr lang="en-US" dirty="0"/>
              <a:t>/)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Pandas-Profiling</a:t>
            </a:r>
          </a:p>
          <a:p>
            <a:r>
              <a:rPr lang="en-US" dirty="0" err="1"/>
              <a:t>Missingno</a:t>
            </a:r>
            <a:endParaRPr lang="en-US" dirty="0"/>
          </a:p>
          <a:p>
            <a:r>
              <a:rPr lang="en-US" dirty="0" err="1"/>
              <a:t>Wordcloud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C6BDD4-EC36-453D-899A-058635D8C5B3}"/>
              </a:ext>
            </a:extLst>
          </p:cNvPr>
          <p:cNvSpPr/>
          <p:nvPr/>
        </p:nvSpPr>
        <p:spPr>
          <a:xfrm>
            <a:off x="2192784" y="978746"/>
            <a:ext cx="6494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https://github.com/MIT-LCP/mimic-code/blob/master/tutorials/data_viz/01_data_viz_basic.ipynb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32465-A5DE-47C4-8170-45F141D0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98" y="2622630"/>
            <a:ext cx="4733449" cy="276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5C0E8-4227-4468-A9E2-146D479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4" y="5564785"/>
            <a:ext cx="8436071" cy="12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6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Data Visualization?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42069"/>
            <a:ext cx="7772400" cy="9183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TW" dirty="0"/>
              <a:t>Visual representation of data 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TW" dirty="0"/>
              <a:t>For exploration, discovery, insight, .. </a:t>
            </a:r>
          </a:p>
          <a:p>
            <a:pPr>
              <a:buFont typeface="Wingdings" panose="05000000000000000000" pitchFamily="2" charset="2"/>
              <a:buChar char="u"/>
            </a:pP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TSECC Datathon 2020</a:t>
            </a: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CD833-8D59-4507-B73A-C504A482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2</a:t>
            </a:fld>
            <a:endParaRPr lang="en-US"/>
          </a:p>
        </p:txBody>
      </p:sp>
      <p:pic>
        <p:nvPicPr>
          <p:cNvPr id="7" name="圖片 5">
            <a:extLst>
              <a:ext uri="{FF2B5EF4-FFF2-40B4-BE49-F238E27FC236}">
                <a16:creationId xmlns:a16="http://schemas.microsoft.com/office/drawing/2014/main" id="{3F0FEC24-15BA-4887-B0C6-687FBBCB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3" y="4166803"/>
            <a:ext cx="897691" cy="918362"/>
          </a:xfrm>
          <a:prstGeom prst="rect">
            <a:avLst/>
          </a:prstGeom>
        </p:spPr>
      </p:pic>
      <p:pic>
        <p:nvPicPr>
          <p:cNvPr id="8" name="圖片 6">
            <a:extLst>
              <a:ext uri="{FF2B5EF4-FFF2-40B4-BE49-F238E27FC236}">
                <a16:creationId xmlns:a16="http://schemas.microsoft.com/office/drawing/2014/main" id="{6D1AD81C-59B8-43F3-86A4-F0506FA3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727" y="5696116"/>
            <a:ext cx="1428446" cy="1047989"/>
          </a:xfrm>
          <a:prstGeom prst="rect">
            <a:avLst/>
          </a:prstGeom>
        </p:spPr>
      </p:pic>
      <p:pic>
        <p:nvPicPr>
          <p:cNvPr id="9" name="圖片 7">
            <a:extLst>
              <a:ext uri="{FF2B5EF4-FFF2-40B4-BE49-F238E27FC236}">
                <a16:creationId xmlns:a16="http://schemas.microsoft.com/office/drawing/2014/main" id="{6EF589D4-0E7B-48CE-BE04-275B228C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5" y="3137006"/>
            <a:ext cx="982980" cy="886986"/>
          </a:xfrm>
          <a:prstGeom prst="rect">
            <a:avLst/>
          </a:prstGeom>
        </p:spPr>
      </p:pic>
      <p:pic>
        <p:nvPicPr>
          <p:cNvPr id="10" name="圖片 8">
            <a:extLst>
              <a:ext uri="{FF2B5EF4-FFF2-40B4-BE49-F238E27FC236}">
                <a16:creationId xmlns:a16="http://schemas.microsoft.com/office/drawing/2014/main" id="{F7ABE35B-CBF7-4E9F-9894-A2A25DF04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681" y="5304563"/>
            <a:ext cx="1636698" cy="1416913"/>
          </a:xfrm>
          <a:prstGeom prst="rect">
            <a:avLst/>
          </a:prstGeom>
        </p:spPr>
      </p:pic>
      <p:pic>
        <p:nvPicPr>
          <p:cNvPr id="6146" name="Picture 2" descr="What is Data Visualization? Definition, Importance and Chart Types">
            <a:extLst>
              <a:ext uri="{FF2B5EF4-FFF2-40B4-BE49-F238E27FC236}">
                <a16:creationId xmlns:a16="http://schemas.microsoft.com/office/drawing/2014/main" id="{3A239342-2880-4CDF-8D54-3B751A85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661" y="2956189"/>
            <a:ext cx="3998890" cy="20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ata Visualizations | Tag | ArchDaily">
            <a:extLst>
              <a:ext uri="{FF2B5EF4-FFF2-40B4-BE49-F238E27FC236}">
                <a16:creationId xmlns:a16="http://schemas.microsoft.com/office/drawing/2014/main" id="{2F5F3573-05F0-451A-8642-B21EE02C6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83" y="2956189"/>
            <a:ext cx="2440845" cy="242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ata visualization: first, prepare your data - SAS Voices">
            <a:extLst>
              <a:ext uri="{FF2B5EF4-FFF2-40B4-BE49-F238E27FC236}">
                <a16:creationId xmlns:a16="http://schemas.microsoft.com/office/drawing/2014/main" id="{2F4E0A56-0F10-4655-A17E-F5C3751A3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15" y="426335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State of Data Visualization - The Flerlage Twins: Analytics, Data  Visualization, and Tableau">
            <a:extLst>
              <a:ext uri="{FF2B5EF4-FFF2-40B4-BE49-F238E27FC236}">
                <a16:creationId xmlns:a16="http://schemas.microsoft.com/office/drawing/2014/main" id="{86A9B45A-4158-4125-A08F-18860145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5" y="5207774"/>
            <a:ext cx="3028950" cy="15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4">
            <a:extLst>
              <a:ext uri="{FF2B5EF4-FFF2-40B4-BE49-F238E27FC236}">
                <a16:creationId xmlns:a16="http://schemas.microsoft.com/office/drawing/2014/main" id="{A93F4EF5-EE4E-4D44-91C5-8237925D38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4311" y="2644403"/>
            <a:ext cx="1107756" cy="85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7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617A-8C16-43AF-86BF-73B9D660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1 and Figure 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7CA3BB-9D98-4052-9446-9034B39F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TSECC </a:t>
            </a:r>
            <a:r>
              <a:rPr lang="en-US" dirty="0" err="1"/>
              <a:t>Datathon</a:t>
            </a:r>
            <a:r>
              <a:rPr lang="en-US" dirty="0"/>
              <a:t> 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42CCEE-A93E-4237-B2AA-D856CAB4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55DBF-6878-4092-B5C8-4EF49CBC4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377" y="1571317"/>
            <a:ext cx="2137071" cy="3715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EBB13-2F21-400A-AD8A-40255C3D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99" y="2000335"/>
            <a:ext cx="5159680" cy="34514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B50DC3-6B2F-40C6-A472-55706A6AC524}"/>
              </a:ext>
            </a:extLst>
          </p:cNvPr>
          <p:cNvSpPr/>
          <p:nvPr/>
        </p:nvSpPr>
        <p:spPr>
          <a:xfrm>
            <a:off x="630821" y="5442720"/>
            <a:ext cx="66715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Mao,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Qingqing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et al. "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Multicentre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validation of a sepsis prediction algorithm using only vital sign data in the emergency department, general ward and ICU." </a:t>
            </a:r>
            <a:r>
              <a:rPr lang="en-US" sz="1050" i="1" dirty="0">
                <a:solidFill>
                  <a:srgbClr val="222222"/>
                </a:solidFill>
                <a:latin typeface="Arial" panose="020B0604020202020204" pitchFamily="34" charset="0"/>
              </a:rPr>
              <a:t>BMJ open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 8.1 (2018).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2219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3CE-F6E9-4A9E-864C-8D135212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4FD59-07B6-48C0-8669-2C546CCF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6ABBA-F018-40CF-AF90-567A1274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https://cdn.kesci.com/rt_upload/8164ABCC4BD740B8B82E04D341CD2130/pz6v9lgwy6.png">
            <a:extLst>
              <a:ext uri="{FF2B5EF4-FFF2-40B4-BE49-F238E27FC236}">
                <a16:creationId xmlns:a16="http://schemas.microsoft.com/office/drawing/2014/main" id="{8112D0AC-696C-4C7B-BFB4-CAAF09BA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70" y="3490207"/>
            <a:ext cx="29337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kesci.com/rt_upload/5CACB1E177EB41008A6539C7A5B0D5DC/pz6v9pk61e.png">
            <a:extLst>
              <a:ext uri="{FF2B5EF4-FFF2-40B4-BE49-F238E27FC236}">
                <a16:creationId xmlns:a16="http://schemas.microsoft.com/office/drawing/2014/main" id="{9DA98D09-D1DF-4653-8C93-A0188DE7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0" y="3423532"/>
            <a:ext cx="46577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kesci.com/rt_upload/BA4307CCFE364B778D53307BFF50F5AD/pz6vazdrjl.png">
            <a:extLst>
              <a:ext uri="{FF2B5EF4-FFF2-40B4-BE49-F238E27FC236}">
                <a16:creationId xmlns:a16="http://schemas.microsoft.com/office/drawing/2014/main" id="{2334DA24-18C3-4BE9-8567-B9BF3CC7E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55" y="771231"/>
            <a:ext cx="4431807" cy="213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5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EF20-59A9-40F9-B7BC-138DAE84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1F48-7430-4C70-9A89-E1EFEDCF1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6CFC6-48E7-4C08-8F69-C97E8BFDF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43E06-73AB-43EA-B61F-0EC9DE64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F4B24-5F11-48C3-85F3-51340A6DE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43"/>
          <a:stretch/>
        </p:blipFill>
        <p:spPr>
          <a:xfrm>
            <a:off x="1525244" y="2507708"/>
            <a:ext cx="5436690" cy="2384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80424-FCB0-4873-A920-18EF193D4113}"/>
              </a:ext>
            </a:extLst>
          </p:cNvPr>
          <p:cNvSpPr/>
          <p:nvPr/>
        </p:nvSpPr>
        <p:spPr>
          <a:xfrm>
            <a:off x="486177" y="5258204"/>
            <a:ext cx="8171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Johnson, Alistair EW, et al. "A comparative analysis of sepsis identification methods in an electronic database."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Critical care medicine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46.4 (2018): 494.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5003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6452-8DF5-48BA-91B9-A13623AF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40026-DECE-4273-A062-FD4EF5CB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9DEA3-A4EB-4D16-82F8-7D9D1A56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329DA1B2-4BEB-4A75-B9F1-4FDD6E347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76" y="1081824"/>
            <a:ext cx="7193047" cy="440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37D6D4-235C-44A2-9EEC-E344A2A9BE5A}"/>
              </a:ext>
            </a:extLst>
          </p:cNvPr>
          <p:cNvSpPr/>
          <p:nvPr/>
        </p:nvSpPr>
        <p:spPr>
          <a:xfrm>
            <a:off x="405685" y="5702713"/>
            <a:ext cx="88413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Harutyunyan, Hrayr, et al. "Multitask learning and benchmarking with clinical time series data."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Scientific data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6.1 (2019): 1-18.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559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F01D-9DCB-4246-86AA-6CCAF391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single patient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24FA6-20BF-40C0-BD55-2E5696B0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E9239-46B2-42CB-8A99-D48CDBAD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D2B79-FA1B-412C-AA41-D421103B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71" y="1064469"/>
            <a:ext cx="4169075" cy="41596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73A5E7-4E74-45DC-A2B3-82C754B7C423}"/>
              </a:ext>
            </a:extLst>
          </p:cNvPr>
          <p:cNvSpPr/>
          <p:nvPr/>
        </p:nvSpPr>
        <p:spPr>
          <a:xfrm>
            <a:off x="321972" y="5505445"/>
            <a:ext cx="8764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Shickel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Benjamin, et al. "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DeepSOFA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: a continuous acuity score for critically ill patients using clinically interpretable deep learning."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Scientific reports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9.1 (2019): 1-12.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C2A5EC-9203-41F0-8E53-93CC55835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87" y="1645072"/>
            <a:ext cx="3890607" cy="35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3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928C-133E-4CB2-AD05-1FEC7164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3BA58-423D-4D17-9C4E-D4E141097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EAAAA-48EA-4420-9364-84F7EBDE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1BED5-9BE2-4365-94B4-74A4E971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Fig. 3">
            <a:extLst>
              <a:ext uri="{FF2B5EF4-FFF2-40B4-BE49-F238E27FC236}">
                <a16:creationId xmlns:a16="http://schemas.microsoft.com/office/drawing/2014/main" id="{B3D96D94-8B8C-4135-B2F7-1E4ABCFC6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4" y="232892"/>
            <a:ext cx="8854225" cy="61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A117CB-D06D-4FF3-A789-D4432765351A}"/>
              </a:ext>
            </a:extLst>
          </p:cNvPr>
          <p:cNvSpPr/>
          <p:nvPr/>
        </p:nvSpPr>
        <p:spPr>
          <a:xfrm>
            <a:off x="289774" y="6394275"/>
            <a:ext cx="8764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Rajkomar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Alvin, et al. "Scalable and accurate deep learning with electronic health records."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NPJ Digital Medicine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1.1 (2018): 18.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0505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19FCB-6DC2-4344-AD64-EA45E6E2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201F4-FFA1-47E0-BB06-98142085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TSECC Datathon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B79C1-59E0-481E-9E48-F72C1EDF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DE286-A947-4797-95A5-396D7FA8371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B0B30279-FD2E-4072-9BE0-62C5FB2E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4" y="2272898"/>
            <a:ext cx="4975672" cy="225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B3B85C-8A9C-430E-AA1D-E284B398ECDB}"/>
              </a:ext>
            </a:extLst>
          </p:cNvPr>
          <p:cNvSpPr/>
          <p:nvPr/>
        </p:nvSpPr>
        <p:spPr>
          <a:xfrm>
            <a:off x="331631" y="4716065"/>
            <a:ext cx="54960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Che,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Zhengping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et al. "Recurrent neural networks for multivariate time series with missing values."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Scientific reports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 8.1 (2018): 1-12.</a:t>
            </a:r>
            <a:endParaRPr lang="en-US" sz="1100" dirty="0"/>
          </a:p>
        </p:txBody>
      </p:sp>
      <p:pic>
        <p:nvPicPr>
          <p:cNvPr id="1028" name="Picture 4" descr="https://medinform.jmir.org/api/download?filename=e5ac684f18566ff7533b6fdee15ffcbe.png&amp;alt_name=11605-242109-1-PB.png">
            <a:extLst>
              <a:ext uri="{FF2B5EF4-FFF2-40B4-BE49-F238E27FC236}">
                <a16:creationId xmlns:a16="http://schemas.microsoft.com/office/drawing/2014/main" id="{B968C5F5-6ECE-435B-9F5F-2D0571241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458" y="2025262"/>
            <a:ext cx="3567542" cy="31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08CADC-325C-4831-AFD9-355BCF04E7EF}"/>
              </a:ext>
            </a:extLst>
          </p:cNvPr>
          <p:cNvSpPr/>
          <p:nvPr/>
        </p:nvSpPr>
        <p:spPr>
          <a:xfrm>
            <a:off x="5576458" y="5146952"/>
            <a:ext cx="3239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Sharafoddini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, Anis, et al. "A new insight into missing data in intensive care unit patient profiles: Observational study."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JMIR medical informatics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7.1 (2019): e11605.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5643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996</TotalTime>
  <Words>556</Words>
  <Application>Microsoft Macintosh PowerPoint</Application>
  <PresentationFormat>On-screen Show (4:3)</PresentationFormat>
  <Paragraphs>74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</vt:lpstr>
      <vt:lpstr>Calibri</vt:lpstr>
      <vt:lpstr>Calibri Light</vt:lpstr>
      <vt:lpstr>Wingdings</vt:lpstr>
      <vt:lpstr>Celestial</vt:lpstr>
      <vt:lpstr>Data visualization  and  Presentation of findings</vt:lpstr>
      <vt:lpstr>What is Data Visualization?</vt:lpstr>
      <vt:lpstr>Table 1 and Figure 1</vt:lpstr>
      <vt:lpstr>Chart</vt:lpstr>
      <vt:lpstr>Data Extraction Criteria</vt:lpstr>
      <vt:lpstr>PowerPoint Presentation</vt:lpstr>
      <vt:lpstr>Data from single patient</vt:lpstr>
      <vt:lpstr>PowerPoint Presentation</vt:lpstr>
      <vt:lpstr>Missing data</vt:lpstr>
      <vt:lpstr>MODEL Performance</vt:lpstr>
      <vt:lpstr>Regression: Correlation</vt:lpstr>
      <vt:lpstr>Classification: Confusion matrix</vt:lpstr>
      <vt:lpstr>Feature importance</vt:lpstr>
      <vt:lpstr>Feature Visualization</vt:lpstr>
      <vt:lpstr>Decision Trees</vt:lpstr>
      <vt:lpstr>Feature correlation &amp; SHAP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Po-Chih Kuo</cp:lastModifiedBy>
  <cp:revision>55</cp:revision>
  <dcterms:created xsi:type="dcterms:W3CDTF">2020-11-06T03:36:20Z</dcterms:created>
  <dcterms:modified xsi:type="dcterms:W3CDTF">2020-11-07T01:01:48Z</dcterms:modified>
</cp:coreProperties>
</file>